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5.jpg" ContentType="image/jpeg"/>
  <Override PartName="/ppt/media/image17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343" r:id="rId3"/>
    <p:sldId id="344" r:id="rId4"/>
    <p:sldId id="345" r:id="rId5"/>
    <p:sldId id="440" r:id="rId6"/>
    <p:sldId id="441" r:id="rId7"/>
    <p:sldId id="442" r:id="rId8"/>
    <p:sldId id="443" r:id="rId9"/>
    <p:sldId id="444" r:id="rId10"/>
    <p:sldId id="445" r:id="rId11"/>
    <p:sldId id="446" r:id="rId12"/>
    <p:sldId id="447" r:id="rId13"/>
    <p:sldId id="448" r:id="rId14"/>
    <p:sldId id="449" r:id="rId15"/>
    <p:sldId id="450" r:id="rId16"/>
    <p:sldId id="451" r:id="rId17"/>
    <p:sldId id="452" r:id="rId18"/>
    <p:sldId id="291" r:id="rId19"/>
  </p:sldIdLst>
  <p:sldSz cx="10147300" cy="6845300"/>
  <p:notesSz cx="10147300" cy="6845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C" initials="P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AEEF"/>
    <a:srgbClr val="FF7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416" y="-2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97375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748338" y="0"/>
            <a:ext cx="4397375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83765-FBB0-4906-AF51-E83C3423C996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70238" y="512763"/>
            <a:ext cx="380682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14413" y="3251200"/>
            <a:ext cx="8118475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4397375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748338" y="6502400"/>
            <a:ext cx="4397375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8A62F-C16A-490B-9A70-E75D7AE50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482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8A62F-C16A-490B-9A70-E75D7AE508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590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1523" y="2122043"/>
            <a:ext cx="8630603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23047" y="3833368"/>
            <a:ext cx="7107555" cy="171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231F20"/>
                </a:solidFill>
                <a:latin typeface="Arial Narrow"/>
                <a:cs typeface="PF Din Text Comp Pro Medium" panose="02000500000000020004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231F20"/>
                </a:solidFill>
                <a:latin typeface="Arial Narrow"/>
                <a:cs typeface="PF Din Text Comp Pro Medium" panose="02000500000000020004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7682" y="1574419"/>
            <a:ext cx="4416838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29129" y="1574419"/>
            <a:ext cx="4416838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231F20"/>
                </a:solidFill>
                <a:latin typeface="Arial Narrow"/>
                <a:cs typeface="PF Din Text Comp Pro Medium" panose="02000500000000020004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279650" cy="1158240"/>
          </a:xfrm>
          <a:custGeom>
            <a:avLst/>
            <a:gdLst/>
            <a:ahLst/>
            <a:cxnLst/>
            <a:rect l="l" t="t" r="r" b="b"/>
            <a:pathLst>
              <a:path w="2279650" h="1158240">
                <a:moveTo>
                  <a:pt x="0" y="1157656"/>
                </a:moveTo>
                <a:lnTo>
                  <a:pt x="2279648" y="1157656"/>
                </a:lnTo>
                <a:lnTo>
                  <a:pt x="2279648" y="0"/>
                </a:lnTo>
                <a:lnTo>
                  <a:pt x="0" y="0"/>
                </a:lnTo>
                <a:lnTo>
                  <a:pt x="0" y="1157656"/>
                </a:lnTo>
                <a:close/>
              </a:path>
            </a:pathLst>
          </a:custGeom>
          <a:solidFill>
            <a:srgbClr val="2E4A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79995" y="372009"/>
            <a:ext cx="465810" cy="4657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95539" y="448640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29" h="13970">
                <a:moveTo>
                  <a:pt x="11303" y="0"/>
                </a:moveTo>
                <a:lnTo>
                  <a:pt x="0" y="11722"/>
                </a:lnTo>
                <a:lnTo>
                  <a:pt x="1473" y="13601"/>
                </a:lnTo>
                <a:lnTo>
                  <a:pt x="11303" y="0"/>
                </a:lnTo>
                <a:close/>
              </a:path>
            </a:pathLst>
          </a:custGeom>
          <a:solidFill>
            <a:srgbClr val="8682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80413" y="460362"/>
            <a:ext cx="316598" cy="32675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38541" y="420798"/>
            <a:ext cx="81538" cy="6912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94602" y="423997"/>
            <a:ext cx="429895" cy="368300"/>
          </a:xfrm>
          <a:custGeom>
            <a:avLst/>
            <a:gdLst/>
            <a:ahLst/>
            <a:cxnLst/>
            <a:rect l="l" t="t" r="r" b="b"/>
            <a:pathLst>
              <a:path w="429895" h="368300">
                <a:moveTo>
                  <a:pt x="24980" y="310845"/>
                </a:moveTo>
                <a:lnTo>
                  <a:pt x="6197" y="325259"/>
                </a:lnTo>
                <a:lnTo>
                  <a:pt x="0" y="368122"/>
                </a:lnTo>
                <a:lnTo>
                  <a:pt x="35915" y="367017"/>
                </a:lnTo>
                <a:lnTo>
                  <a:pt x="55714" y="347662"/>
                </a:lnTo>
                <a:lnTo>
                  <a:pt x="47340" y="339073"/>
                </a:lnTo>
                <a:lnTo>
                  <a:pt x="39414" y="330063"/>
                </a:lnTo>
                <a:lnTo>
                  <a:pt x="31954" y="320648"/>
                </a:lnTo>
                <a:lnTo>
                  <a:pt x="24980" y="310845"/>
                </a:lnTo>
                <a:close/>
              </a:path>
              <a:path w="429895" h="368300">
                <a:moveTo>
                  <a:pt x="429793" y="0"/>
                </a:moveTo>
                <a:lnTo>
                  <a:pt x="425475" y="3314"/>
                </a:lnTo>
                <a:lnTo>
                  <a:pt x="429844" y="3314"/>
                </a:lnTo>
                <a:lnTo>
                  <a:pt x="429793" y="0"/>
                </a:lnTo>
                <a:close/>
              </a:path>
            </a:pathLst>
          </a:custGeom>
          <a:solidFill>
            <a:srgbClr val="8682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19581" y="489928"/>
            <a:ext cx="318960" cy="2817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93977" y="433667"/>
            <a:ext cx="400050" cy="360045"/>
          </a:xfrm>
          <a:custGeom>
            <a:avLst/>
            <a:gdLst/>
            <a:ahLst/>
            <a:cxnLst/>
            <a:rect l="l" t="t" r="r" b="b"/>
            <a:pathLst>
              <a:path w="400050" h="360045">
                <a:moveTo>
                  <a:pt x="622" y="358457"/>
                </a:moveTo>
                <a:lnTo>
                  <a:pt x="0" y="358470"/>
                </a:lnTo>
                <a:lnTo>
                  <a:pt x="393" y="359879"/>
                </a:lnTo>
                <a:lnTo>
                  <a:pt x="622" y="358457"/>
                </a:lnTo>
                <a:close/>
              </a:path>
              <a:path w="400050" h="360045">
                <a:moveTo>
                  <a:pt x="399999" y="0"/>
                </a:moveTo>
                <a:lnTo>
                  <a:pt x="384810" y="7759"/>
                </a:lnTo>
                <a:lnTo>
                  <a:pt x="386511" y="9512"/>
                </a:lnTo>
                <a:lnTo>
                  <a:pt x="399999" y="0"/>
                </a:lnTo>
                <a:close/>
              </a:path>
            </a:pathLst>
          </a:custGeom>
          <a:solidFill>
            <a:srgbClr val="8682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209700" y="438544"/>
            <a:ext cx="370789" cy="26616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6913" y="372056"/>
            <a:ext cx="8699823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231F20"/>
                </a:solidFill>
                <a:latin typeface="Arial Narrow"/>
                <a:cs typeface="Arial Narrow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64999" y="1332006"/>
            <a:ext cx="6878955" cy="44284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52241" y="6366129"/>
            <a:ext cx="3249168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7682" y="6366129"/>
            <a:ext cx="2335339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310628" y="6366129"/>
            <a:ext cx="2335339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6.png"/><Relationship Id="rId7" Type="http://schemas.openxmlformats.org/officeDocument/2006/relationships/hyperlink" Target="https://normativ.kontur.ru/document?moduleId=1&amp;documentId=369213#l0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ormativ.kontur.ru/document?moduleId=1&amp;documentId=461108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6.png"/><Relationship Id="rId7" Type="http://schemas.openxmlformats.org/officeDocument/2006/relationships/hyperlink" Target="https://normativ.kontur.ru/document?moduleId=1&amp;documentId=475862#h180:~:text=%D0%B3.%20N%202334-,%D0%9F%D0%A0%D0%90%D0%92%D0%98%D0%9B%D0%90%20%D0%90%D0%9A%D0%9A%D0%A0%D0%95%D0%94%D0%98%D0%A2%D0%90%D0%A6%D0%98%D0%98%20%D0%9E%D0%A0%D0%93%D0%90%D0%9D%D0%98%D0%97%D0%90%D0%A6%D0%98%D0%99%2C%20%D0%98%D0%9D%D0%94%D0%98%D0%92%D0%98%D0%94%D0%A3%D0%90%D0%9B%D0%AC%D0%9D%D0%AB%D0%A5%20%D0%9F%D0%A0%D0%95%D0%94%D0%9F%D0%A0%D0%98%D0%9D%D0%98%D0%9C%D0%90%D0%A2%D0%95%D0%9B%D0%95%D0%99%2C%20%D0%9E%D0%9A%D0%90%D0%97%D0%AB%D0%92%D0%90%D0%AE%D0%A9%D0%98%D0%A5%20%D0%A3%D0%A1%D0%9B%D0%A3%D0%93%D0%98%20%D0%92%20%D0%9E%D0%91%D0%9B%D0%90%D0%A1%D0%A2%D0%98%20%D0%9E%D0%A5%D0%A0%D0%90%D0%9D%D0%AB%20%D0%A2%D0%A0%D0%A3%D0%94%D0%90,-(%D0%B2%20%D1%80%D0%B5%D0%B4.%20%D0%9F%D0%BE%D1%81%D1%82%D0%B0%D0%BD%D0%BE%D0%B2%D0%BB%D0%B5%D0%BD%D0%B8%D1%8F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ormativ.kontur.ru/document?moduleId=1&amp;documentId=454130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10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6.png"/><Relationship Id="rId7" Type="http://schemas.openxmlformats.org/officeDocument/2006/relationships/hyperlink" Target="https://normativ.kontur.ru/document?moduleId=1&amp;documentId=208762#l0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ormativ.kontur.ru/document?moduleId=1&amp;documentId=472132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6.png"/><Relationship Id="rId7" Type="http://schemas.openxmlformats.org/officeDocument/2006/relationships/hyperlink" Target="https://base.garant.ru/409115014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ase.garant.ru/409115014/#:~:text=%D0%A2%D1%80%D0%B5%D0%B1%D0%BE%D0%B2%D0%B0%D0%BD%D0%B8%D1%8F%0A%D0%BA%20%D0%BA%D0%BE%D0%BC%D0%BF%D0%BB%D0%B5%D0%BA%D1%82%D0%B0%D1%86%D0%B8%D0%B8%20%D0%B0%D0%BF%D1%82%D0%B5%D1%87%D0%BA%D0%B8%20%D0%B4%D0%BB%D1%8F%20%D0%BE%D0%BA%D0%B0%D0%B7%D0%B0%D0%BD%D0%B8%D1%8F%20%D1%80%D0%B0%D0%B1%D0%BE%D1%82%D0%BD%D0%B8%D0%BA%D0%B0%D0%BC%D0%B8%20%D0%BF%D0%B5%D1%80%D0%B2%D0%BE%D0%B9%20%D0%BF%D0%BE%D0%BC%D0%BE%D1%89%D0%B8%20%D0%BF%D0%BE%D1%81%D1%82%D1%80%D0%B0%D0%B4%D0%B0%D0%B2%D1%88%D0%B8%D0%BC%20%D1%81%20%D0%BF%D1%80%D0%B8%D0%BC%D0%B5%D0%BD%D0%B5%D0%BD%D0%B8%D0%B5%D0%BC%20%D0%BC%D0%B5%D0%B4%D0%B8%D1%86%D0%B8%D0%BD%D1%81%D0%BA%D0%B8%D1%85%20%D0%B8%D0%B7%D0%B4%D0%B5%D0%BB%D0%B8%D0%B9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normativ.kontur.ru/document?moduleId=1&amp;documentId=475441#:~:text=%D0%B3.%20N%20223%D0%BD-,%D0%9F%D0%9E%D0%9B%D0%9E%D0%96%D0%95%D0%9D%D0%98%D0%95%20%D0%9E%D0%91%20%D0%9E%D0%A1%D0%9E%D0%91%D0%95%D0%9D%D0%9D%D0%9E%D0%A1%D0%A2%D0%AF%D0%A5%20%D0%A0%D0%90%D0%A1%D0%A1%D0%9B%D0%95%D0%94%D0%9E%D0%92%D0%90%D0%9D%D0%98%D0%AF%20%D0%9D%D0%95%D0%A1%D0%A7%D0%90%D0%A1%D0%A2%D0%9D%D0%AB%D0%A5%20%D0%A1%D0%9B%D0%A3%D0%A7%D0%90%D0%95%D0%92%20%D0%9D%D0%90%20%D0%9F%D0%A0%D0%9E%D0%98%D0%97%D0%92%D0%9E%D0%94%D0%A1%D0%A2%D0%92%D0%95%20%D0%92%20%D0%9E%D0%A2%D0%94%D0%95%D0%9B%D0%AC%D0%9D%D0%AB%D0%A5%20%D0%9E%D0%A2%D0%A0%D0%90%D0%A1%D0%9B%D0%AF%D0%A5%20%D0%98%20%D0%9E%D0%A0%D0%93%D0%90%D0%9D%D0%98%D0%97%D0%90%D0%A6%D0%98%D0%AF%D0%A5,-(%D0%B2%20%D1%80%D0%B5%D0%B4.%20%D0%9F%D1%80%D0%B8%D0%BA%D0%B0%D0%B7%D0%B0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normativ.kontur.ru/document?moduleId=1&amp;documentId=475441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nsultant.ru/document/cons_doc_LAW_477400/" TargetMode="External"/><Relationship Id="rId11" Type="http://schemas.openxmlformats.org/officeDocument/2006/relationships/image" Target="../media/image25.jpeg"/><Relationship Id="rId5" Type="http://schemas.openxmlformats.org/officeDocument/2006/relationships/image" Target="../media/image10.png"/><Relationship Id="rId10" Type="http://schemas.openxmlformats.org/officeDocument/2006/relationships/image" Target="../media/image24.jpeg"/><Relationship Id="rId4" Type="http://schemas.openxmlformats.org/officeDocument/2006/relationships/image" Target="../media/image7.png"/><Relationship Id="rId9" Type="http://schemas.openxmlformats.org/officeDocument/2006/relationships/hyperlink" Target="https://normativ.kontur.ru/document?moduleId=1&amp;documentId=475441#:~:text=%D0%B3.%20N%20223%D0%BD-,%D0%A4%D0%9E%D0%A0%D0%9C%D0%AB%20%D0%94%D0%9E%D0%9A%D0%A3%D0%9C%D0%95%D0%9D%D0%A2%D0%9E%D0%92%2C%20%D0%9D%D0%95%D0%9E%D0%91%D0%A5%D0%9E%D0%94%D0%98%D0%9C%D0%AB%D0%A5%20%D0%94%D0%9B%D0%AF%20%D0%A0%D0%90%D0%A1%D0%A1%D0%9B%D0%95%D0%94%D0%9E%D0%92%D0%90%D0%9D%D0%98%D0%AF%20%D0%9D%D0%95%D0%A1%D0%A7%D0%90%D0%A1%D0%A2%D0%9D%D0%AB%D0%A5%20%D0%A1%D0%9B%D0%A3%D0%A7%D0%90%D0%95%D0%92%20%D0%9D%D0%90%20%D0%9F%D0%A0%D0%9E%D0%98%D0%97%D0%92%D0%9E%D0%94%D0%A1%D0%A2%D0%92%D0%95%20(%D0%A4%D0%9E%D0%A0%D0%9C%D0%AB%201%20%2D%2011),-(%D0%B2%20%D1%80%D0%B5%D0%B4.%20%D0%9F%D1%80%D0%B8%D0%BA%D0%B0%D0%B7%D0%B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0000" y="405775"/>
            <a:ext cx="2099648" cy="6074229"/>
            <a:chOff x="180000" y="405775"/>
            <a:chExt cx="2099648" cy="6074229"/>
          </a:xfrm>
        </p:grpSpPr>
        <p:sp>
          <p:nvSpPr>
            <p:cNvPr id="3" name="object 3"/>
            <p:cNvSpPr/>
            <p:nvPr/>
          </p:nvSpPr>
          <p:spPr>
            <a:xfrm>
              <a:off x="195438" y="427102"/>
              <a:ext cx="428447" cy="3686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1084" y="440093"/>
              <a:ext cx="382524" cy="26981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0263" y="406631"/>
              <a:ext cx="65316" cy="8538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45782" y="406639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63500" h="85725">
                  <a:moveTo>
                    <a:pt x="63068" y="0"/>
                  </a:moveTo>
                  <a:lnTo>
                    <a:pt x="51435" y="0"/>
                  </a:lnTo>
                  <a:lnTo>
                    <a:pt x="51435" y="36918"/>
                  </a:lnTo>
                  <a:lnTo>
                    <a:pt x="11417" y="36918"/>
                  </a:lnTo>
                  <a:lnTo>
                    <a:pt x="11417" y="0"/>
                  </a:lnTo>
                  <a:lnTo>
                    <a:pt x="0" y="0"/>
                  </a:lnTo>
                  <a:lnTo>
                    <a:pt x="0" y="85369"/>
                  </a:lnTo>
                  <a:lnTo>
                    <a:pt x="11417" y="85369"/>
                  </a:lnTo>
                  <a:lnTo>
                    <a:pt x="11417" y="47332"/>
                  </a:lnTo>
                  <a:lnTo>
                    <a:pt x="51435" y="47332"/>
                  </a:lnTo>
                  <a:lnTo>
                    <a:pt x="51435" y="85369"/>
                  </a:lnTo>
                  <a:lnTo>
                    <a:pt x="63068" y="85369"/>
                  </a:lnTo>
                  <a:lnTo>
                    <a:pt x="630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28455" y="405775"/>
              <a:ext cx="425914" cy="8734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54940" y="564017"/>
              <a:ext cx="1018033" cy="2473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0000" y="1157656"/>
              <a:ext cx="2099648" cy="532234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482850" y="298450"/>
            <a:ext cx="7239000" cy="1961433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894"/>
              </a:spcBef>
            </a:pPr>
            <a:r>
              <a:rPr lang="ru-RU" sz="4000" b="1" dirty="0">
                <a:solidFill>
                  <a:srgbClr val="2E4A71"/>
                </a:solidFill>
                <a:latin typeface="Arial Narrow" panose="020B0606020202030204" pitchFamily="34" charset="0"/>
              </a:rPr>
              <a:t>Изменения в законодательстве </a:t>
            </a:r>
            <a:r>
              <a:rPr lang="ru-RU" sz="4000" b="1" dirty="0" smtClean="0">
                <a:solidFill>
                  <a:srgbClr val="2E4A71"/>
                </a:solidFill>
                <a:latin typeface="Arial Narrow" panose="020B0606020202030204" pitchFamily="34" charset="0"/>
              </a:rPr>
              <a:t/>
            </a:r>
            <a:br>
              <a:rPr lang="ru-RU" sz="4000" b="1" dirty="0" smtClean="0">
                <a:solidFill>
                  <a:srgbClr val="2E4A71"/>
                </a:solidFill>
                <a:latin typeface="Arial Narrow" panose="020B0606020202030204" pitchFamily="34" charset="0"/>
              </a:rPr>
            </a:br>
            <a:r>
              <a:rPr lang="ru-RU" sz="4000" b="1" dirty="0" smtClean="0">
                <a:solidFill>
                  <a:srgbClr val="2E4A71"/>
                </a:solidFill>
                <a:latin typeface="Arial Narrow" panose="020B0606020202030204" pitchFamily="34" charset="0"/>
              </a:rPr>
              <a:t>по </a:t>
            </a:r>
            <a:r>
              <a:rPr lang="ru-RU" sz="4000" b="1" dirty="0">
                <a:solidFill>
                  <a:srgbClr val="2E4A71"/>
                </a:solidFill>
                <a:latin typeface="Arial Narrow" panose="020B0606020202030204" pitchFamily="34" charset="0"/>
              </a:rPr>
              <a:t>охране труда </a:t>
            </a:r>
            <a:br>
              <a:rPr lang="ru-RU" sz="4000" b="1" dirty="0">
                <a:solidFill>
                  <a:srgbClr val="2E4A71"/>
                </a:solidFill>
                <a:latin typeface="Arial Narrow" panose="020B0606020202030204" pitchFamily="34" charset="0"/>
              </a:rPr>
            </a:br>
            <a:r>
              <a:rPr lang="ru-RU" sz="4000" b="1" dirty="0">
                <a:solidFill>
                  <a:srgbClr val="2E4A71"/>
                </a:solidFill>
                <a:latin typeface="Arial Narrow" panose="020B0606020202030204" pitchFamily="34" charset="0"/>
              </a:rPr>
              <a:t>с 1 сентября 2024 года</a:t>
            </a:r>
            <a:endParaRPr sz="4000" dirty="0">
              <a:latin typeface="Arial Narrow" panose="020B060602020203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D3253B9-0205-43B2-A37C-885B361A9D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650" y="1157656"/>
            <a:ext cx="2133785" cy="5364945"/>
          </a:xfrm>
          <a:prstGeom prst="rect">
            <a:avLst/>
          </a:prstGeom>
        </p:spPr>
      </p:pic>
      <p:pic>
        <p:nvPicPr>
          <p:cNvPr id="2054" name="Picture 6" descr="Picture backgroun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0" y="3478410"/>
            <a:ext cx="4572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icture backgroun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435" y="3281126"/>
            <a:ext cx="3048000" cy="318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лана\Favorites\Downloads\Ohrana_truda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7"/>
          <a:stretch/>
        </p:blipFill>
        <p:spPr bwMode="auto">
          <a:xfrm>
            <a:off x="120650" y="1305141"/>
            <a:ext cx="2158998" cy="532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3"/>
          <p:cNvSpPr/>
          <p:nvPr/>
        </p:nvSpPr>
        <p:spPr>
          <a:xfrm>
            <a:off x="195438" y="427102"/>
            <a:ext cx="428447" cy="3686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/>
          <p:nvPr/>
        </p:nvSpPr>
        <p:spPr>
          <a:xfrm>
            <a:off x="226996" y="429111"/>
            <a:ext cx="382524" cy="2698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4940" y="564017"/>
            <a:ext cx="1018033" cy="2473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B4F1A4B6-19AB-4E1B-A080-95830CD07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999" y="222250"/>
            <a:ext cx="6861737" cy="677108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СОУТ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E6BBACAE-FE27-4EA4-8F4D-2861F2AB2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7781" y="1504102"/>
            <a:ext cx="6878955" cy="4924425"/>
          </a:xfrm>
        </p:spPr>
        <p:txBody>
          <a:bodyPr/>
          <a:lstStyle/>
          <a:p>
            <a:pPr algn="just"/>
            <a:r>
              <a:rPr lang="ru-RU" sz="2000" b="1" i="1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Обновлена методика проведения СОУТ</a:t>
            </a:r>
            <a:endParaRPr lang="en-US" sz="2000" b="1" i="1" dirty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  <a:p>
            <a:pPr algn="just"/>
            <a:endParaRPr lang="ru-RU" sz="2000" b="1" i="0" dirty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  <a:p>
            <a:pPr algn="just"/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  <a:hlinkClick r:id="rId6"/>
              </a:rPr>
              <a:t>Приказом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 Минтруда России от 21.11.2023 № 817н «Об утверждении Методики проведения СОУТ, Классификатора вредных и (или) опасных производственных факторов, формы отчета о проведении СОУТ и инструкции по ее заполнению» обновлены следующие документы: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методика проведения процедуры;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классификатор вредных и опасных производственных факторов;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форма отчета о проведении СОУТ;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инструкция — как заполнять отчет.</a:t>
            </a:r>
          </a:p>
          <a:p>
            <a:pPr algn="just"/>
            <a:endParaRPr lang="en-US" sz="2000" b="0" i="0" dirty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Данный </a:t>
            </a:r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  <a:hlinkClick r:id="rId7"/>
              </a:rPr>
              <a:t>Приказ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 заменит Приказ Минтруда России от 24.01.2014 № 33н и будет действовать до 1 сентября 2030 года.</a:t>
            </a:r>
          </a:p>
          <a:p>
            <a:endParaRPr lang="ru-RU" sz="2000" dirty="0"/>
          </a:p>
        </p:txBody>
      </p:sp>
      <p:pic>
        <p:nvPicPr>
          <p:cNvPr id="8194" name="Picture 2" descr="https://avatars.mds.yandex.net/i?id=307c88b6309c9dd95f2b142c161134cbcf3168a1-7284491-images-thumbs&amp;n=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0" y="10683"/>
            <a:ext cx="2178050" cy="217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0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лана\Favorites\Downloads\Ohrana_truda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7"/>
          <a:stretch/>
        </p:blipFill>
        <p:spPr bwMode="auto">
          <a:xfrm>
            <a:off x="120650" y="1305141"/>
            <a:ext cx="2158998" cy="532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3"/>
          <p:cNvSpPr/>
          <p:nvPr/>
        </p:nvSpPr>
        <p:spPr>
          <a:xfrm>
            <a:off x="195438" y="427102"/>
            <a:ext cx="428447" cy="3686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/>
          <p:nvPr/>
        </p:nvSpPr>
        <p:spPr>
          <a:xfrm>
            <a:off x="226996" y="429111"/>
            <a:ext cx="382524" cy="2698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4940" y="564017"/>
            <a:ext cx="1018033" cy="2473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B4F1A4B6-19AB-4E1B-A080-95830CD07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999" y="222250"/>
            <a:ext cx="6861737" cy="954107"/>
          </a:xfrm>
        </p:spPr>
        <p:txBody>
          <a:bodyPr/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СОУТ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E6BBACAE-FE27-4EA4-8F4D-2861F2AB2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56389" y="1316732"/>
            <a:ext cx="6878955" cy="4985980"/>
          </a:xfrm>
        </p:spPr>
        <p:txBody>
          <a:bodyPr/>
          <a:lstStyle/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Основные изменения: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ru-RU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Отчет о проведении СОУТ можно подписывать в электронном формате при условии, что у всех участников комиссии и работодателя есть цифровые подписи.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ru-RU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В методику процедуры внесли новое мероприятие — «изучение предложений работников по идентификации потенциально вредных и опасных факторов». Теперь эксперты будут знакомиться с предложениями сотрудников, чтобы определить перечень вредных факторов, которые надо измерять и исследовать.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ru-RU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Если во время СОУТ на рабочих местах проводят строительные работы, реконструируют производственные объекты, здания или сооружения, эксперт может запросить проекты строительства и реконструкции.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ru-RU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Вместо ОКАТО (Общероссийский классификатор объектов административно-территориального деления) в карте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спецоценки</a:t>
            </a:r>
            <a:r>
              <a:rPr lang="ru-RU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необходимо указывать новый код ОКТМО (Общероссийский классификатор территорий муниципальных образований).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96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лана\Favorites\Downloads\Ohrana_truda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7"/>
          <a:stretch/>
        </p:blipFill>
        <p:spPr bwMode="auto">
          <a:xfrm>
            <a:off x="120650" y="1305141"/>
            <a:ext cx="2158998" cy="532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3"/>
          <p:cNvSpPr/>
          <p:nvPr/>
        </p:nvSpPr>
        <p:spPr>
          <a:xfrm>
            <a:off x="195438" y="427102"/>
            <a:ext cx="428447" cy="3686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/>
          <p:nvPr/>
        </p:nvSpPr>
        <p:spPr>
          <a:xfrm>
            <a:off x="226996" y="429111"/>
            <a:ext cx="382524" cy="2698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4940" y="564017"/>
            <a:ext cx="1018033" cy="2473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B4F1A4B6-19AB-4E1B-A080-95830CD07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999" y="222250"/>
            <a:ext cx="6861737" cy="677108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Лечебно-профилактическое питание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E6BBACAE-FE27-4EA4-8F4D-2861F2AB2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7781" y="2127250"/>
            <a:ext cx="6878955" cy="2769989"/>
          </a:xfrm>
        </p:spPr>
        <p:txBody>
          <a:bodyPr/>
          <a:lstStyle/>
          <a:p>
            <a:pPr algn="just"/>
            <a:r>
              <a:rPr lang="ru-RU" sz="2000" b="1" i="1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Расширен перечень работ, при выполнении которых работникам предоставляется бесплатно лечебно-профилактическое питание</a:t>
            </a:r>
            <a:endParaRPr lang="ru-RU" sz="2000" b="1" i="0" dirty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Приказом Минтруда России от 19.03.2024 № 122н дополнен перечень работ, при выполнении которых работникам предоставляется бесплатное лечебно-профилактическое питание. В перечень вошли 24 новых раздела в сфере военной промышленности — производства боеприпасов и специальной химии.</a:t>
            </a: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0915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лана\Favorites\Downloads\Ohrana_truda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7"/>
          <a:stretch/>
        </p:blipFill>
        <p:spPr bwMode="auto">
          <a:xfrm>
            <a:off x="120650" y="1305141"/>
            <a:ext cx="2158998" cy="532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3"/>
          <p:cNvSpPr/>
          <p:nvPr/>
        </p:nvSpPr>
        <p:spPr>
          <a:xfrm>
            <a:off x="195438" y="427102"/>
            <a:ext cx="428447" cy="3686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/>
          <p:nvPr/>
        </p:nvSpPr>
        <p:spPr>
          <a:xfrm>
            <a:off x="226996" y="429111"/>
            <a:ext cx="382524" cy="2698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4940" y="564017"/>
            <a:ext cx="1018033" cy="2473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B4F1A4B6-19AB-4E1B-A080-95830CD07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999" y="222250"/>
            <a:ext cx="6861737" cy="677108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Лечебно-профилактическое питание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E6BBACAE-FE27-4EA4-8F4D-2861F2AB2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7781" y="1334487"/>
            <a:ext cx="6878955" cy="5693866"/>
          </a:xfrm>
        </p:spPr>
        <p:txBody>
          <a:bodyPr/>
          <a:lstStyle/>
          <a:p>
            <a:pPr algn="just"/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В новый перечень вошли профессии следующих категорий: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производство взрывчатых веществ (тротил, его полупродукты, гексоген,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октоген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,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пентаэритриттетранитрат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, тетрил);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производство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баллиститных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, сферических порохов, зарядов и воспламенителей из них;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бронирование изделий из порохов, смесевого и пиротехнического твердого топлива различными методами;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производство малогазовых составов;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производство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нитроэфиров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;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производство динамитов,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детонитов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, победитов,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угленитов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и взрывчатых смесей на основе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нитроэфиров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;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производство суррогатных взрывчатых веществ: аммонитов,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аммотолов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,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акватолов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,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гранулитов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,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зерногранулитов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,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динафталитов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;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производство прессованных изделий из взрывчатых веществ и из смесей на их основе;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снаряжение боеприпасов взрывчатыми веществами;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профессии вспомогательных участков по снаряжению боеприпасов;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производства инициирующих взрывчатых веществ, исходных компонентов для производства инициирующих взрывчатых веществ и составов на их основе (ударных,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накольно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-лучевых,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воспламенительных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, зажигательных, замедляющих);</a:t>
            </a:r>
          </a:p>
          <a:p>
            <a:pPr lvl="1" algn="l"/>
            <a:endParaRPr lang="ru-RU" sz="1600" b="0" i="0" dirty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932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лана\Favorites\Downloads\Ohrana_truda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7"/>
          <a:stretch/>
        </p:blipFill>
        <p:spPr bwMode="auto">
          <a:xfrm>
            <a:off x="120650" y="1305141"/>
            <a:ext cx="2158998" cy="532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3"/>
          <p:cNvSpPr/>
          <p:nvPr/>
        </p:nvSpPr>
        <p:spPr>
          <a:xfrm>
            <a:off x="195438" y="427102"/>
            <a:ext cx="428447" cy="3686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/>
          <p:nvPr/>
        </p:nvSpPr>
        <p:spPr>
          <a:xfrm>
            <a:off x="226996" y="429111"/>
            <a:ext cx="382524" cy="2698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4940" y="564017"/>
            <a:ext cx="1018033" cy="2473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B4F1A4B6-19AB-4E1B-A080-95830CD07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999" y="222250"/>
            <a:ext cx="6861737" cy="677108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Лечебно-профилактическое питание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E6BBACAE-FE27-4EA4-8F4D-2861F2AB2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79654" y="1366877"/>
            <a:ext cx="6878955" cy="5478423"/>
          </a:xfrm>
        </p:spPr>
        <p:txBody>
          <a:bodyPr/>
          <a:lstStyle/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В новый перечень вошли профессии следующих категорий: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производство снаряжения всех видов капсюльных изделий и средств инициирования: детонаторов, воспламенителей электродетонаторов,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электрозапалов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;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производство детонирующего шнура;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пиротехническое производство;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производство сгорающих гильз (СГ);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производство пироксилина и коллоксилина (нитроцеллюлозы);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производство пироксилиновых малогигроскопичных порохов;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полигоны и испытательные станции нитроглицериновых порохов, твердых топлив, взрывчатых веществ, боеприпасов, всех видов капсюлей-детонаторов, электродетонаторов, капсюлей-воспламенителей,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электрозапалов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, пиротехнических составов и изделий;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производство взрывчатых аминов и полупродуктов для них;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снаряжение всех видов изделий хлорацетофеноном;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производство смесевого твердого топлива;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производство этиленимина и 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полиэтиленимина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;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производство пластических взрывчатых веществ;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производство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органосиликатных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материалов.</a:t>
            </a:r>
          </a:p>
          <a:p>
            <a:pPr algn="just"/>
            <a:endParaRPr lang="ru-RU" sz="1600" b="0" i="0" dirty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  <a:p>
            <a:pPr algn="just"/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Обновленный перечень будет действовать до 1 сентября 2028 года.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57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лана\Favorites\Downloads\Ohrana_truda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7"/>
          <a:stretch/>
        </p:blipFill>
        <p:spPr bwMode="auto">
          <a:xfrm>
            <a:off x="120650" y="1305141"/>
            <a:ext cx="2158998" cy="532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3"/>
          <p:cNvSpPr/>
          <p:nvPr/>
        </p:nvSpPr>
        <p:spPr>
          <a:xfrm>
            <a:off x="195438" y="427102"/>
            <a:ext cx="428447" cy="3686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/>
          <p:nvPr/>
        </p:nvSpPr>
        <p:spPr>
          <a:xfrm>
            <a:off x="226996" y="429111"/>
            <a:ext cx="382524" cy="2698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4940" y="564017"/>
            <a:ext cx="1018033" cy="2473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B4F1A4B6-19AB-4E1B-A080-95830CD07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999" y="222250"/>
            <a:ext cx="6861737" cy="830997"/>
          </a:xfrm>
        </p:spPr>
        <p:txBody>
          <a:bodyPr/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Рынок услуг по охране труда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E6BBACAE-FE27-4EA4-8F4D-2861F2AB2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82850" y="1136650"/>
            <a:ext cx="6878955" cy="2585323"/>
          </a:xfrm>
        </p:spPr>
        <p:txBody>
          <a:bodyPr/>
          <a:lstStyle/>
          <a:p>
            <a:pPr algn="just"/>
            <a:r>
              <a:rPr lang="ru-RU" sz="2400" b="1" i="1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Изменены Правила аккредитации организаций и ИП, оказывающих услуги в области охраны труда</a:t>
            </a:r>
            <a:endParaRPr lang="ru-RU" sz="2400" b="1" i="0" dirty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  <a:p>
            <a:pPr algn="just"/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  <a:hlinkClick r:id="rId6"/>
              </a:rPr>
              <a:t>Постановлением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 Правительства РФ от 16.08.2023 № 1347 внесены изменения в 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  <a:hlinkClick r:id="rId7"/>
              </a:rPr>
              <a:t>Правила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 аккредитации организаций, индивидуальных предпринимателей, оказывающих услуги в области охраны труда.</a:t>
            </a:r>
          </a:p>
          <a:p>
            <a:pPr algn="just"/>
            <a:endParaRPr lang="ru-RU" sz="2400" dirty="0"/>
          </a:p>
        </p:txBody>
      </p:sp>
      <p:pic>
        <p:nvPicPr>
          <p:cNvPr id="9220" name="Picture 4" descr="https://bogatyr.club/uploads/posts/2023-03/1679724778_bogatyr-club-p-fon-dlya-prezentatsii-okhrana-truda-vkonta-3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50" y="3422650"/>
            <a:ext cx="5084747" cy="303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14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лана\Favorites\Downloads\Ohrana_truda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7"/>
          <a:stretch/>
        </p:blipFill>
        <p:spPr bwMode="auto">
          <a:xfrm>
            <a:off x="120650" y="1305141"/>
            <a:ext cx="2158998" cy="532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3"/>
          <p:cNvSpPr/>
          <p:nvPr/>
        </p:nvSpPr>
        <p:spPr>
          <a:xfrm>
            <a:off x="195438" y="427102"/>
            <a:ext cx="428447" cy="3686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/>
          <p:nvPr/>
        </p:nvSpPr>
        <p:spPr>
          <a:xfrm>
            <a:off x="226996" y="429111"/>
            <a:ext cx="382524" cy="2698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4940" y="564017"/>
            <a:ext cx="1018033" cy="2473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B4F1A4B6-19AB-4E1B-A080-95830CD07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999" y="222250"/>
            <a:ext cx="6861737" cy="677108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Рынок услуг по охране труда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E6BBACAE-FE27-4EA4-8F4D-2861F2AB2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38428" y="1305141"/>
            <a:ext cx="7233051" cy="5478423"/>
          </a:xfrm>
        </p:spPr>
        <p:txBody>
          <a:bodyPr/>
          <a:lstStyle/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Главные нововведения следующие:</a:t>
            </a:r>
            <a:endParaRPr lang="en-US" sz="2000" b="0" i="0" dirty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  <a:p>
            <a:pPr algn="just"/>
            <a:endParaRPr lang="ru-RU" sz="2000" b="0" i="0" dirty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  <a:p>
            <a:pPr marL="742950" lvl="1" indent="-285750" algn="just">
              <a:buFont typeface="+mj-lt"/>
              <a:buAutoNum type="arabicPeriod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Заявление теперь можно подавать в электронной форме через портал Госуслуг.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В случае подачи заявления в электронной форме сведения о членах комиссии, ТСО и СДО можно будет указать, заполнив интерактивную форму заявления, размещенной в ФГИС ЕПГУ.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Если заявление было оформлено в электронной форме, то Минтруд уведомит вас о принятом решении о возобновлении аккредитации или об отказе в возобновлении аккредитации через Госуслуги.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Проверка представляемых сведений и внесение их в реестр производятся в автоматическом режиме.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Минтруд России будет принимать решение о внесении изменений в сведения Реестра об аккредитованных организациях и ИП в течение </a:t>
            </a:r>
            <a:r>
              <a:rPr lang="ru-RU" sz="2000" b="1" i="1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21 календарного дня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 со дня регистрации заявления. Ранее этот срок составлял </a:t>
            </a:r>
            <a:r>
              <a:rPr lang="ru-RU" sz="2000" b="1" i="1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30 календарных дней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321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лана\Favorites\Downloads\Ohrana_truda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7"/>
          <a:stretch/>
        </p:blipFill>
        <p:spPr bwMode="auto">
          <a:xfrm>
            <a:off x="120650" y="1305141"/>
            <a:ext cx="2158998" cy="532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3"/>
          <p:cNvSpPr/>
          <p:nvPr/>
        </p:nvSpPr>
        <p:spPr>
          <a:xfrm>
            <a:off x="195438" y="427102"/>
            <a:ext cx="428447" cy="3686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/>
          <p:nvPr/>
        </p:nvSpPr>
        <p:spPr>
          <a:xfrm>
            <a:off x="226996" y="429111"/>
            <a:ext cx="382524" cy="2698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4940" y="564017"/>
            <a:ext cx="1018033" cy="2473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B4F1A4B6-19AB-4E1B-A080-95830CD07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793" y="272869"/>
            <a:ext cx="6861737" cy="677108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Рынок услуг по охране труда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E6BBACAE-FE27-4EA4-8F4D-2861F2AB2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59050" y="2432050"/>
            <a:ext cx="6878955" cy="4062651"/>
          </a:xfrm>
        </p:spPr>
        <p:txBody>
          <a:bodyPr/>
          <a:lstStyle/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Отменят типовые отраслевые нормы выдачи СИЗ До 31 декабря 2024 года все компании обязаны перейти на Единые типовые нормы СИЗ. </a:t>
            </a:r>
            <a:endParaRPr lang="en-US" sz="2400" b="0" i="0" dirty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  <a:p>
            <a:pPr algn="just"/>
            <a:endParaRPr lang="en-US" sz="24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До конца года можно руководствоваться типовыми отраслевыми нормами.</a:t>
            </a:r>
            <a:endParaRPr lang="en-US" sz="2400" b="0" i="0" dirty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  <a:p>
            <a:pPr algn="just"/>
            <a:endParaRPr lang="en-US" sz="24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В любом случае советуем не тянуть и подготовиться к переходу заранее: внести изменения в порядок выдачи, провести оценку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профрисков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, установить классы защиты, утвердить новые нормы и закупить необходимые СИЗ</a:t>
            </a:r>
            <a:endParaRPr lang="ru-RU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06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илана\Favorites\Downloads\tit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74"/>
          <a:stretch/>
        </p:blipFill>
        <p:spPr bwMode="auto">
          <a:xfrm>
            <a:off x="211084" y="1212850"/>
            <a:ext cx="9774489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object 2"/>
          <p:cNvGrpSpPr/>
          <p:nvPr/>
        </p:nvGrpSpPr>
        <p:grpSpPr>
          <a:xfrm>
            <a:off x="195438" y="405775"/>
            <a:ext cx="1577535" cy="405571"/>
            <a:chOff x="195438" y="405775"/>
            <a:chExt cx="1577535" cy="405571"/>
          </a:xfrm>
        </p:grpSpPr>
        <p:sp>
          <p:nvSpPr>
            <p:cNvPr id="3" name="object 3"/>
            <p:cNvSpPr/>
            <p:nvPr/>
          </p:nvSpPr>
          <p:spPr>
            <a:xfrm>
              <a:off x="195438" y="427102"/>
              <a:ext cx="428447" cy="3686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1084" y="440093"/>
              <a:ext cx="382524" cy="26981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0263" y="406631"/>
              <a:ext cx="65316" cy="8538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45782" y="406639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63500" h="85725">
                  <a:moveTo>
                    <a:pt x="63068" y="0"/>
                  </a:moveTo>
                  <a:lnTo>
                    <a:pt x="51435" y="0"/>
                  </a:lnTo>
                  <a:lnTo>
                    <a:pt x="51435" y="36918"/>
                  </a:lnTo>
                  <a:lnTo>
                    <a:pt x="11417" y="36918"/>
                  </a:lnTo>
                  <a:lnTo>
                    <a:pt x="11417" y="0"/>
                  </a:lnTo>
                  <a:lnTo>
                    <a:pt x="0" y="0"/>
                  </a:lnTo>
                  <a:lnTo>
                    <a:pt x="0" y="85369"/>
                  </a:lnTo>
                  <a:lnTo>
                    <a:pt x="11417" y="85369"/>
                  </a:lnTo>
                  <a:lnTo>
                    <a:pt x="11417" y="47332"/>
                  </a:lnTo>
                  <a:lnTo>
                    <a:pt x="51435" y="47332"/>
                  </a:lnTo>
                  <a:lnTo>
                    <a:pt x="51435" y="85369"/>
                  </a:lnTo>
                  <a:lnTo>
                    <a:pt x="63068" y="85369"/>
                  </a:lnTo>
                  <a:lnTo>
                    <a:pt x="630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28455" y="405775"/>
              <a:ext cx="425914" cy="8734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54940" y="564017"/>
              <a:ext cx="1018033" cy="2473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631988" y="2584450"/>
            <a:ext cx="493268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2E4B72"/>
                </a:solidFill>
                <a:latin typeface="Arial Narrow" panose="020B0606020202030204" pitchFamily="34" charset="0"/>
              </a:rPr>
              <a:t>СПАСИБО ЗА ВНИМАНИЕ!</a:t>
            </a:r>
            <a:endParaRPr sz="4800" b="1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034B657-BAE7-4150-911B-C84CD50A2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" y="1294532"/>
            <a:ext cx="2133600" cy="5364982"/>
          </a:xfrm>
          <a:prstGeom prst="rect">
            <a:avLst/>
          </a:prstGeom>
        </p:spPr>
      </p:pic>
      <p:sp>
        <p:nvSpPr>
          <p:cNvPr id="15" name="object 8"/>
          <p:cNvSpPr/>
          <p:nvPr/>
        </p:nvSpPr>
        <p:spPr>
          <a:xfrm>
            <a:off x="754940" y="564017"/>
            <a:ext cx="1018033" cy="2473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4"/>
          <p:cNvSpPr/>
          <p:nvPr/>
        </p:nvSpPr>
        <p:spPr>
          <a:xfrm>
            <a:off x="226996" y="429111"/>
            <a:ext cx="382524" cy="2698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192311" y="429111"/>
            <a:ext cx="428447" cy="3686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E32576B-1198-4B2E-9E1B-9F1D7DF9A9B6}"/>
              </a:ext>
            </a:extLst>
          </p:cNvPr>
          <p:cNvSpPr txBox="1"/>
          <p:nvPr/>
        </p:nvSpPr>
        <p:spPr>
          <a:xfrm>
            <a:off x="2863850" y="4489450"/>
            <a:ext cx="60198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Arial Narrow" panose="020B0606020202030204" pitchFamily="34" charset="0"/>
              </a:rPr>
              <a:t>"Регуляторная гильотина" нацелена на повышение уровня безопасности и устранение избыточной административной нагрузки на субъекты предпринимательской деятельности.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0" y="130193"/>
            <a:ext cx="6134100" cy="408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3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9660" y="2965450"/>
            <a:ext cx="6861737" cy="738664"/>
          </a:xfrm>
        </p:spPr>
        <p:txBody>
          <a:bodyPr/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 1 сентября 2024 года законодательство по охране труда претерпевает ряд изменений: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0FF2F34-5930-4C4D-992F-594DB2ED1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" y="1289050"/>
            <a:ext cx="2157499" cy="5312960"/>
          </a:xfrm>
          <a:prstGeom prst="rect">
            <a:avLst/>
          </a:prstGeom>
        </p:spPr>
      </p:pic>
      <p:sp>
        <p:nvSpPr>
          <p:cNvPr id="5" name="object 8"/>
          <p:cNvSpPr/>
          <p:nvPr/>
        </p:nvSpPr>
        <p:spPr>
          <a:xfrm>
            <a:off x="754940" y="564017"/>
            <a:ext cx="1018033" cy="2473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/>
          <p:cNvSpPr/>
          <p:nvPr/>
        </p:nvSpPr>
        <p:spPr>
          <a:xfrm>
            <a:off x="195438" y="427102"/>
            <a:ext cx="428447" cy="3686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/>
          <p:nvPr/>
        </p:nvSpPr>
        <p:spPr>
          <a:xfrm>
            <a:off x="226996" y="429111"/>
            <a:ext cx="382524" cy="2698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2FF857E-C81B-4AB2-869C-7419D93B5853}"/>
              </a:ext>
            </a:extLst>
          </p:cNvPr>
          <p:cNvSpPr txBox="1"/>
          <p:nvPr/>
        </p:nvSpPr>
        <p:spPr>
          <a:xfrm>
            <a:off x="2359660" y="4413250"/>
            <a:ext cx="71091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</a:rPr>
              <a:t>обновляется порядок оказания первой помощи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</a:rPr>
              <a:t>порядок оформления несчастных случаев на производстве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</a:rPr>
              <a:t>вводится новая методика проведения СОУТ, устанавливаются новые требования к комплектации аптечек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</a:rPr>
              <a:t>правила аккредитации организаций, оказывающих услуги в области охраны труда. </a:t>
            </a:r>
          </a:p>
        </p:txBody>
      </p:sp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640" y="10220"/>
            <a:ext cx="4267200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80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лана\Favorites\Downloads\Ohrana_truda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7"/>
          <a:stretch/>
        </p:blipFill>
        <p:spPr bwMode="auto">
          <a:xfrm>
            <a:off x="120650" y="1305141"/>
            <a:ext cx="2158998" cy="532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3"/>
          <p:cNvSpPr/>
          <p:nvPr/>
        </p:nvSpPr>
        <p:spPr>
          <a:xfrm>
            <a:off x="195438" y="427102"/>
            <a:ext cx="428447" cy="3686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/>
          <p:nvPr/>
        </p:nvSpPr>
        <p:spPr>
          <a:xfrm>
            <a:off x="226996" y="429111"/>
            <a:ext cx="382524" cy="2698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4940" y="564017"/>
            <a:ext cx="1018033" cy="2473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B4F1A4B6-19AB-4E1B-A080-95830CD07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999" y="222250"/>
            <a:ext cx="6861737" cy="677108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Оказание первой помощи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E6BBACAE-FE27-4EA4-8F4D-2861F2AB2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6650" y="3181191"/>
            <a:ext cx="6878955" cy="3693319"/>
          </a:xfrm>
        </p:spPr>
        <p:txBody>
          <a:bodyPr/>
          <a:lstStyle/>
          <a:p>
            <a:pPr algn="l"/>
            <a:r>
              <a:rPr lang="ru-RU" sz="2000" b="1" i="1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Обновлен порядок оказания первой помощи пострадавшим</a:t>
            </a:r>
            <a:endParaRPr lang="ru-RU" sz="2000" b="1" i="0" dirty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1 сентября вступил в силу </a:t>
            </a:r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  <a:hlinkClick r:id="rId6"/>
              </a:rPr>
              <a:t>Приказ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 Минздрава России от 03.05.2024 № 220н «Об утверждении порядка оказания первой помощи», который заменил ранее действующий </a:t>
            </a:r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  <a:hlinkClick r:id="rId7"/>
              </a:rPr>
              <a:t>Приказ 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Минздравсоцразвития России от 04.05.2012 № 477н «Об утверждении перечня состояний, при которых оказывается первая помощь, и перечня мероприятий по оказанию первой помощи».</a:t>
            </a:r>
          </a:p>
          <a:p>
            <a:pPr algn="l"/>
            <a:endParaRPr lang="en-US" sz="2000" b="0" i="0" dirty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Новым Приказом утверждены перечень состояний, при которых оказывается первая помощь, перечень мероприятий по оказанию первой помощи, а также последовательность их проведения.</a:t>
            </a:r>
          </a:p>
          <a:p>
            <a:endParaRPr lang="ru-RU" sz="2000" dirty="0"/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783044"/>
            <a:ext cx="3886200" cy="218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50" y="69850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18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лана\Favorites\Downloads\Ohrana_truda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7"/>
          <a:stretch/>
        </p:blipFill>
        <p:spPr bwMode="auto">
          <a:xfrm>
            <a:off x="120650" y="1305141"/>
            <a:ext cx="2158998" cy="532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3"/>
          <p:cNvSpPr/>
          <p:nvPr/>
        </p:nvSpPr>
        <p:spPr>
          <a:xfrm>
            <a:off x="195438" y="427102"/>
            <a:ext cx="428447" cy="3686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/>
          <p:nvPr/>
        </p:nvSpPr>
        <p:spPr>
          <a:xfrm>
            <a:off x="226996" y="429111"/>
            <a:ext cx="382524" cy="2698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4940" y="564017"/>
            <a:ext cx="1018033" cy="2473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B4F1A4B6-19AB-4E1B-A080-95830CD07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999" y="222250"/>
            <a:ext cx="6861737" cy="677108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Оказание первой помощи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E6BBACAE-FE27-4EA4-8F4D-2861F2AB2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59050" y="1060450"/>
            <a:ext cx="7326469" cy="5663089"/>
          </a:xfrm>
        </p:spPr>
        <p:txBody>
          <a:bodyPr/>
          <a:lstStyle/>
          <a:p>
            <a:pPr algn="just"/>
            <a:r>
              <a:rPr lang="ru-RU" sz="1600" b="1" i="1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Основные изменения следующие: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1. </a:t>
            </a:r>
            <a:r>
              <a:rPr lang="ru-RU" sz="160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Разрешено использование автоматического наружного дефибриллятора (при его наличии).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2. Для оказания первой помощи не требуется согласие пострадавшего, если до начала ее оказания он или его законный представитель не отказался от помощи.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3. Расширен перечень состояний при которых оказывается первая помощь: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укусы или ужаливания ядовитых животных;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острые психологические реакции на стресс;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судорожный приступ с потерей сознания.</a:t>
            </a:r>
          </a:p>
          <a:p>
            <a:pPr algn="just"/>
            <a:r>
              <a:rPr lang="ru-RU" sz="1600" i="1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В рамках оказания первой помощи пострадавшему надо помочь принять лекарство, выписанное лечащим врачом</a:t>
            </a:r>
            <a:r>
              <a:rPr lang="ru-RU" sz="160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. 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4. В число мероприятий по оказанию первой помощи добавлено: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«оказание помощи пострадавшему в принятии лекарственных препаратов для медицинского применения, назначенных врачом»;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5. Из методов остановки наружных кровотечений исключены: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пальцевое прижатие артерии;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максимальное сгибание конечности в суставе;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6. Мероприятия дополнены: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обеспечением безопасности для окружающих;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использованием медицинских изделий для обеспечения собственной безопасности;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информированием пострадавшего и окружающих о готовности оказания первой помощи и ее начале.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011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лана\Favorites\Downloads\Ohrana_truda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7"/>
          <a:stretch/>
        </p:blipFill>
        <p:spPr bwMode="auto">
          <a:xfrm>
            <a:off x="19052" y="1148302"/>
            <a:ext cx="2158998" cy="532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3"/>
          <p:cNvSpPr/>
          <p:nvPr/>
        </p:nvSpPr>
        <p:spPr>
          <a:xfrm>
            <a:off x="195438" y="427102"/>
            <a:ext cx="428447" cy="3686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/>
          <p:nvPr/>
        </p:nvSpPr>
        <p:spPr>
          <a:xfrm>
            <a:off x="226996" y="429111"/>
            <a:ext cx="382524" cy="2698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4940" y="564017"/>
            <a:ext cx="1018033" cy="2473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B4F1A4B6-19AB-4E1B-A080-95830CD07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999" y="222250"/>
            <a:ext cx="6861737" cy="830997"/>
          </a:xfrm>
        </p:spPr>
        <p:txBody>
          <a:bodyPr/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Комплектация аптечек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E6BBACAE-FE27-4EA4-8F4D-2861F2AB2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5250" y="2736850"/>
            <a:ext cx="6878955" cy="2462213"/>
          </a:xfrm>
        </p:spPr>
        <p:txBody>
          <a:bodyPr/>
          <a:lstStyle/>
          <a:p>
            <a:pPr algn="just"/>
            <a:r>
              <a:rPr lang="ru-RU" sz="2000" b="1" i="1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Установлены новые требования к составу аптечек, которые должны быть в организации</a:t>
            </a:r>
            <a:endParaRPr lang="ru-RU" sz="2000" b="1" i="0" dirty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Минздрав установил новые </a:t>
            </a:r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  <a:hlinkClick r:id="rId6"/>
              </a:rPr>
              <a:t>требования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 к аптечкам для оказания работникам первой помощи (</a:t>
            </a:r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  <a:hlinkClick r:id="rId7"/>
              </a:rPr>
              <a:t>Приказ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 Минздрава России от 24.05.2024 № 262н). Аптечки, произведенные до 1 сентября 2024 года, могут применяться до истечения срока годности содержащихся в них медицинских изделий, но не позднее 1 сентября 2027 года.</a:t>
            </a:r>
          </a:p>
          <a:p>
            <a:endParaRPr lang="ru-RU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ACF4329-1FBB-481A-A48C-5DED5A402878}"/>
              </a:ext>
            </a:extLst>
          </p:cNvPr>
          <p:cNvSpPr txBox="1"/>
          <p:nvPr/>
        </p:nvSpPr>
        <p:spPr>
          <a:xfrm>
            <a:off x="2406650" y="5251450"/>
            <a:ext cx="715685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effectLst/>
                <a:latin typeface="Arial Narrow" panose="020B0606020202030204" pitchFamily="34" charset="0"/>
              </a:rPr>
              <a:t>Переходный период на новые аптечки должен пройти</a:t>
            </a:r>
            <a:endParaRPr lang="en-US" sz="3200" b="1" i="1" dirty="0">
              <a:solidFill>
                <a:srgbClr val="FF0000"/>
              </a:solidFill>
              <a:effectLst/>
              <a:latin typeface="Arial Narrow" panose="020B0606020202030204" pitchFamily="34" charset="0"/>
            </a:endParaRPr>
          </a:p>
          <a:p>
            <a:pPr algn="ctr"/>
            <a:r>
              <a:rPr lang="ru-RU" sz="3200" b="1" i="1" dirty="0">
                <a:solidFill>
                  <a:srgbClr val="FF0000"/>
                </a:solidFill>
                <a:effectLst/>
                <a:latin typeface="Arial Narrow" panose="020B0606020202030204" pitchFamily="34" charset="0"/>
              </a:rPr>
              <a:t> не позднее 1 сентября 2027 года</a:t>
            </a:r>
            <a:r>
              <a:rPr lang="ru-RU" sz="3200" b="1" i="0" dirty="0">
                <a:solidFill>
                  <a:srgbClr val="FF0000"/>
                </a:solidFill>
                <a:effectLst/>
                <a:latin typeface="Arial Narrow" panose="020B0606020202030204" pitchFamily="34" charset="0"/>
              </a:rPr>
              <a:t>.</a:t>
            </a:r>
            <a:endParaRPr lang="ru-RU" sz="32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68"/>
          <a:stretch/>
        </p:blipFill>
        <p:spPr bwMode="auto">
          <a:xfrm>
            <a:off x="6978650" y="456407"/>
            <a:ext cx="2584851" cy="222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06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лана\Favorites\Downloads\Ohrana_truda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7"/>
          <a:stretch/>
        </p:blipFill>
        <p:spPr bwMode="auto">
          <a:xfrm>
            <a:off x="120650" y="1365250"/>
            <a:ext cx="2158998" cy="532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3"/>
          <p:cNvSpPr/>
          <p:nvPr/>
        </p:nvSpPr>
        <p:spPr>
          <a:xfrm>
            <a:off x="195438" y="427102"/>
            <a:ext cx="428447" cy="3686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/>
          <p:nvPr/>
        </p:nvSpPr>
        <p:spPr>
          <a:xfrm>
            <a:off x="226996" y="429111"/>
            <a:ext cx="382524" cy="2698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4940" y="564017"/>
            <a:ext cx="1018033" cy="2473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B4F1A4B6-19AB-4E1B-A080-95830CD07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999" y="222250"/>
            <a:ext cx="6861737" cy="677108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Комплектация аптечек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E6BBACAE-FE27-4EA4-8F4D-2861F2AB2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82851" y="2508250"/>
            <a:ext cx="6705600" cy="4038600"/>
          </a:xfrm>
        </p:spPr>
        <p:txBody>
          <a:bodyPr/>
          <a:lstStyle/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Внесены следующие изменения: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нестерильных одноразовых масок должно быть не 10, а 2;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выбор перчаток стал больше;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масок для сердечно-легочной реанимации стало 2 вместо 1 (либо загубник как альтернатива);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урезано разнообразие ножниц;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в необходимую комплектацию добавлен блокнот;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требуется предусмотреть наличие маркера или карандаша (черный или синий).</a:t>
            </a:r>
          </a:p>
          <a:p>
            <a:pPr algn="just"/>
            <a:endParaRPr lang="ru-RU" sz="2000" b="0" i="0" dirty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  <a:p>
            <a:pPr algn="just"/>
            <a:endParaRPr lang="ru-RU" sz="20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Период действия Приказа № 262н— с 1 сентября 2024 года по 1 сентября 2030 года.</a:t>
            </a:r>
          </a:p>
          <a:p>
            <a:endParaRPr lang="ru-RU" dirty="0"/>
          </a:p>
        </p:txBody>
      </p:sp>
      <p:pic>
        <p:nvPicPr>
          <p:cNvPr id="9" name="Picture 4" descr="https://avatars.mds.yandex.net/i?id=fa2b9857efecbcc4529d2117d0304920dca6ebba-4012275-images-thumbs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050" y="451460"/>
            <a:ext cx="2667000" cy="199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87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лана\Favorites\Downloads\Ohrana_truda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7"/>
          <a:stretch/>
        </p:blipFill>
        <p:spPr bwMode="auto">
          <a:xfrm>
            <a:off x="120650" y="1305141"/>
            <a:ext cx="2158998" cy="532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3"/>
          <p:cNvSpPr/>
          <p:nvPr/>
        </p:nvSpPr>
        <p:spPr>
          <a:xfrm>
            <a:off x="195438" y="427102"/>
            <a:ext cx="428447" cy="3686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/>
          <p:nvPr/>
        </p:nvSpPr>
        <p:spPr>
          <a:xfrm>
            <a:off x="226996" y="429111"/>
            <a:ext cx="382524" cy="2698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4940" y="564017"/>
            <a:ext cx="1018033" cy="2473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B4F1A4B6-19AB-4E1B-A080-95830CD07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999" y="222250"/>
            <a:ext cx="6861737" cy="677108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Несчастные случаи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E6BBACAE-FE27-4EA4-8F4D-2861F2AB2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82850" y="1109861"/>
            <a:ext cx="6878955" cy="2769989"/>
          </a:xfrm>
        </p:spPr>
        <p:txBody>
          <a:bodyPr/>
          <a:lstStyle/>
          <a:p>
            <a:pPr algn="just"/>
            <a:r>
              <a:rPr lang="ru-RU" b="1" i="1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Утвержден новый порядок оформления несчастного случая на производстве актом Н-1С</a:t>
            </a:r>
            <a:endParaRPr lang="ru-RU" b="1" i="0" dirty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  <a:p>
            <a:pPr algn="just"/>
            <a:r>
              <a:rPr lang="ru-RU" b="1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  <a:hlinkClick r:id="rId6"/>
              </a:rPr>
              <a:t>Приказом</a:t>
            </a:r>
            <a:r>
              <a:rPr lang="ru-RU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 Минтруда России от 25.04.2024 № 237н внесены изменения в приложения к </a:t>
            </a:r>
            <a:r>
              <a:rPr lang="ru-RU" b="1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  <a:hlinkClick r:id="rId7"/>
              </a:rPr>
              <a:t>Приказу</a:t>
            </a:r>
            <a:r>
              <a:rPr lang="ru-RU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 Минтруда России от 20.04.2022 № 223н: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b="1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  <a:hlinkClick r:id="rId8"/>
              </a:rPr>
              <a:t>Приложение № 1</a:t>
            </a:r>
            <a:r>
              <a:rPr lang="ru-RU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 (положение об особенностях расследования несчастных случаев на производстве в отдельных отраслях и организациях );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b="1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  <a:hlinkClick r:id="rId9"/>
              </a:rPr>
              <a:t>Приложение № 2</a:t>
            </a:r>
            <a:r>
              <a:rPr lang="ru-RU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 (формы документов, необходимых для расследования несчастных случаев на производстве).</a:t>
            </a:r>
          </a:p>
          <a:p>
            <a:endParaRPr lang="ru-RU" dirty="0"/>
          </a:p>
        </p:txBody>
      </p:sp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258" y="3956050"/>
            <a:ext cx="365902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icture backgroun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0" y="4006849"/>
            <a:ext cx="3581401" cy="238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86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лана\Favorites\Downloads\Ohrana_truda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7"/>
          <a:stretch/>
        </p:blipFill>
        <p:spPr bwMode="auto">
          <a:xfrm>
            <a:off x="120650" y="1305141"/>
            <a:ext cx="2158998" cy="532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3"/>
          <p:cNvSpPr/>
          <p:nvPr/>
        </p:nvSpPr>
        <p:spPr>
          <a:xfrm>
            <a:off x="195438" y="427102"/>
            <a:ext cx="428447" cy="3686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/>
          <p:nvPr/>
        </p:nvSpPr>
        <p:spPr>
          <a:xfrm>
            <a:off x="226996" y="429111"/>
            <a:ext cx="382524" cy="2698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4940" y="564017"/>
            <a:ext cx="1018033" cy="2473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B4F1A4B6-19AB-4E1B-A080-95830CD07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999" y="222250"/>
            <a:ext cx="6861737" cy="677108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Несчастные случаи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E6BBACAE-FE27-4EA4-8F4D-2861F2AB2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4999" y="984250"/>
            <a:ext cx="6878955" cy="5816977"/>
          </a:xfrm>
        </p:spPr>
        <p:txBody>
          <a:bodyPr/>
          <a:lstStyle/>
          <a:p>
            <a:pPr algn="just"/>
            <a:r>
              <a:rPr lang="ru-RU" dirty="0">
                <a:latin typeface="Arial Narrow" panose="020B0606020202030204" pitchFamily="34" charset="0"/>
              </a:rPr>
              <a:t>Приказом добавлена шестая форма акта о несчастном случае на производстве — Акт Н-1С. Комиссия или Инспектор по труду по каждому НС, расследование которого предусматривает продление, могут принять решение об оформление Акта Н-1С. Данную форму необходимо будет использовать при продлении расследования в случаях, когда экспертам, дознавателям, следователям, судьям требуется дополнительное время, чтобы разобраться в обстоятельствах несчастного случая. Нововведение позволит пострадавшим сотрудникам получать страховые выплаты до окончания расследования.</a:t>
            </a:r>
          </a:p>
          <a:p>
            <a:pPr algn="just"/>
            <a:endParaRPr lang="ru-RU" dirty="0">
              <a:latin typeface="Arial Narrow" panose="020B0606020202030204" pitchFamily="34" charset="0"/>
            </a:endParaRPr>
          </a:p>
          <a:p>
            <a:pPr algn="just"/>
            <a:r>
              <a:rPr lang="ru-RU" dirty="0">
                <a:latin typeface="Arial Narrow" panose="020B0606020202030204" pitchFamily="34" charset="0"/>
              </a:rPr>
              <a:t>По итогам экспертизы и установления лиц, допустивших нарушения требований охраны труда, причин несчастного случая и предупреждению аналогичных ситуаций будет оформляться окончательный Акт по форме Н-1. Если НС не признали страховым, акт Н-1С признается утратившим силу</a:t>
            </a:r>
            <a:r>
              <a:rPr lang="ru-RU" sz="1600" dirty="0">
                <a:latin typeface="Arial Narrow" panose="020B0606020202030204" pitchFamily="34" charset="0"/>
              </a:rPr>
              <a:t>. Что нужно скорректировать в работе по расследованию НС</a:t>
            </a:r>
          </a:p>
          <a:p>
            <a:pPr algn="just"/>
            <a:endParaRPr lang="ru-RU" sz="1600" dirty="0">
              <a:highlight>
                <a:srgbClr val="FFFFFF"/>
              </a:highlight>
              <a:latin typeface="Arial Narrow" panose="020B0606020202030204" pitchFamily="34" charset="0"/>
            </a:endParaRPr>
          </a:p>
          <a:p>
            <a:pPr algn="just"/>
            <a:r>
              <a:rPr lang="ru-RU" sz="1600" b="1" dirty="0">
                <a:solidFill>
                  <a:srgbClr val="FF0000"/>
                </a:solidFill>
                <a:highlight>
                  <a:srgbClr val="FFFFFF"/>
                </a:highlight>
                <a:latin typeface="Arial Narrow" panose="020B0606020202030204" pitchFamily="34" charset="0"/>
              </a:rPr>
              <a:t>Специалисту по охране труда необходимо лично изучить приказ Минтруда России от 25.04.2024 № 237н. Возможно, придется актуализировать Положение о СУОТ, если в порядке расследования НС вы указывали действия комиссии при продлении сроков расследования НС.</a:t>
            </a:r>
          </a:p>
          <a:p>
            <a:pPr algn="just"/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26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9679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2592</TotalTime>
  <Words>433</Words>
  <Application>Microsoft Office PowerPoint</Application>
  <PresentationFormat>Произвольный</PresentationFormat>
  <Paragraphs>125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Изменения в законодательстве  по охране труда  с 1 сентября 2024 года</vt:lpstr>
      <vt:lpstr>Презентация PowerPoint</vt:lpstr>
      <vt:lpstr>С 1 сентября 2024 года законодательство по охране труда претерпевает ряд изменений: </vt:lpstr>
      <vt:lpstr>Оказание первой помощи </vt:lpstr>
      <vt:lpstr>Оказание первой помощи </vt:lpstr>
      <vt:lpstr>Комплектация аптечек </vt:lpstr>
      <vt:lpstr>Комплектация аптечек </vt:lpstr>
      <vt:lpstr>Несчастные случаи </vt:lpstr>
      <vt:lpstr>Несчастные случаи </vt:lpstr>
      <vt:lpstr>СОУТ </vt:lpstr>
      <vt:lpstr>СОУТ </vt:lpstr>
      <vt:lpstr>Лечебно-профилактическое питание </vt:lpstr>
      <vt:lpstr>Лечебно-профилактическое питание </vt:lpstr>
      <vt:lpstr>Лечебно-профилактическое питание </vt:lpstr>
      <vt:lpstr>Рынок услуг по охране труда </vt:lpstr>
      <vt:lpstr>Рынок услуг по охране труда </vt:lpstr>
      <vt:lpstr>Рынок услуг по охране труда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Производственный контроль 2021 «НОВОВВЕДЕНИЯ»</dc:title>
  <dc:creator>Милана</dc:creator>
  <cp:lastModifiedBy>User1</cp:lastModifiedBy>
  <cp:revision>179</cp:revision>
  <dcterms:created xsi:type="dcterms:W3CDTF">2021-02-15T14:30:56Z</dcterms:created>
  <dcterms:modified xsi:type="dcterms:W3CDTF">2024-09-04T13:00:18Z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2021-02-15T00:00:00Z</vt:filetime>
  </property>
  <property fmtid="{D5CDD505-2E9C-101B-9397-08002B2CF9AE}" pid="3" name="Creator">
    <vt:lpwstr>Adobe InDesign 15.0 (Windows)</vt:lpwstr>
  </property>
  <property fmtid="{D5CDD505-2E9C-101B-9397-08002B2CF9AE}" pid="4" name="LastSaved">
    <vt:filetime>2021-02-15T00:00:00Z</vt:filetime>
  </property>
</Properties>
</file>